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2"/>
    <p:sldId id="266" r:id="rId3"/>
    <p:sldId id="268" r:id="rId4"/>
    <p:sldId id="288" r:id="rId5"/>
    <p:sldId id="290" r:id="rId6"/>
    <p:sldId id="296" r:id="rId7"/>
    <p:sldId id="297" r:id="rId8"/>
    <p:sldId id="298" r:id="rId9"/>
    <p:sldId id="301" r:id="rId10"/>
    <p:sldId id="302" r:id="rId11"/>
    <p:sldId id="269" r:id="rId12"/>
    <p:sldId id="270" r:id="rId13"/>
    <p:sldId id="265" r:id="rId14"/>
    <p:sldId id="272" r:id="rId15"/>
    <p:sldId id="289" r:id="rId16"/>
    <p:sldId id="303" r:id="rId17"/>
    <p:sldId id="30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2-17T09:42:16.798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8F331-C57D-4449-9C98-AD02299BB952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149DC-9384-4DF0-83B8-80D277CD78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KAS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35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Menjelaskan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format :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kegiatan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lancar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kewajiban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/modal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penyusunan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laporan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komparatif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R/L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dirty="0"/>
              <a:t>4.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akhir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524000"/>
          <a:ext cx="8534400" cy="2941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0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37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89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35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awal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Penerimaan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hutang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2.500.000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2.109.000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3.492.000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1.251.000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4.295.750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2.44 6.750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13.769.750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291.500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13.542.000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5.808.500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tersedia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5.279.000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5.601.000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5.546.750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21.216.500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13.833.500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16.872.500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Pengeluaran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Angs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ht</a:t>
                      </a:r>
                    </a:p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bunga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3.170.000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20.775.000</a:t>
                      </a:r>
                    </a:p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7.800.000</a:t>
                      </a:r>
                    </a:p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8.775.000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5.000.000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akhir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5.808.500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3.022.000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Latihan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ABC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Neraca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komparatif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Desember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         	2020</a:t>
            </a:r>
          </a:p>
          <a:p>
            <a:pPr marL="514350" indent="-514350" algn="just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60.000		 70.370</a:t>
            </a:r>
          </a:p>
          <a:p>
            <a:pPr marL="514350" indent="-51435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Piutang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27.000	 35.000</a:t>
            </a:r>
          </a:p>
          <a:p>
            <a:pPr marL="514350" indent="-514350" algn="just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230.000            200.000</a:t>
            </a:r>
          </a:p>
          <a:p>
            <a:pPr marL="514350" indent="-514350" algn="just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-		  25.000</a:t>
            </a:r>
          </a:p>
          <a:p>
            <a:pPr marL="514350" indent="-514350" algn="just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500.000	425.000</a:t>
            </a:r>
          </a:p>
          <a:p>
            <a:pPr marL="514350" indent="-514350" algn="just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100.000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130.000</a:t>
            </a:r>
          </a:p>
          <a:p>
            <a:pPr marL="514350" indent="-51435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917.000	885.370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ABC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Neraca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komparatif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modal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Desember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         	2020</a:t>
            </a:r>
          </a:p>
          <a:p>
            <a:pPr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15.000		12.000</a:t>
            </a:r>
          </a:p>
          <a:p>
            <a:pPr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gaji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7.000	 	  5.000</a:t>
            </a:r>
          </a:p>
          <a:p>
            <a:pPr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11.950	 	  7.350</a:t>
            </a:r>
          </a:p>
          <a:p>
            <a:pPr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20.000		17.000</a:t>
            </a:r>
          </a:p>
          <a:p>
            <a:pPr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wesel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70.000		60.000</a:t>
            </a:r>
          </a:p>
          <a:p>
            <a:pPr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250.000            150.000</a:t>
            </a:r>
          </a:p>
          <a:p>
            <a:pPr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5.000	   4.000</a:t>
            </a:r>
          </a:p>
          <a:p>
            <a:pPr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          450.000             500.000</a:t>
            </a:r>
          </a:p>
          <a:p>
            <a:pPr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ditahan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88.050             130.020</a:t>
            </a:r>
          </a:p>
          <a:p>
            <a:pPr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modal	           917.000            885.370</a:t>
            </a:r>
          </a:p>
          <a:p>
            <a:pPr algn="just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ABC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31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desember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</a:p>
          <a:p>
            <a:pPr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800.000		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ongkos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560.000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depresiasi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5.000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28.050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27.980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gaji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80.000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71.000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3.000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ekstraordiner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30.000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40.000</a:t>
            </a: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40.970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40.000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dijual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43.000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50.000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tunai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25.000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PT. Jaya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2010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januari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3.000.000 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   10.000.000 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februari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3.500.000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3    12.500.000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	4.000.000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4    11.750.000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piutang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tertagih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1%. </a:t>
            </a:r>
          </a:p>
          <a:p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pengumpulan</a:t>
            </a:r>
            <a:r>
              <a:rPr lang="en-US" sz="2400" dirty="0"/>
              <a:t> piutang :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dikurangi</a:t>
            </a:r>
            <a:r>
              <a:rPr lang="en-US" sz="2400" dirty="0"/>
              <a:t> piutang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tertagih</a:t>
            </a:r>
            <a:r>
              <a:rPr lang="en-US" sz="2400" dirty="0"/>
              <a:t> </a:t>
            </a:r>
            <a:r>
              <a:rPr lang="en-US" sz="2400" dirty="0" err="1"/>
              <a:t>bulanan</a:t>
            </a:r>
            <a:r>
              <a:rPr lang="en-US" sz="2400" dirty="0"/>
              <a:t>: 50%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, 40%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bl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 , 10%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bl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triwulan</a:t>
            </a:r>
            <a:r>
              <a:rPr lang="en-US" sz="2400" dirty="0"/>
              <a:t>: 75% </a:t>
            </a:r>
            <a:r>
              <a:rPr lang="en-US" sz="2400" dirty="0" err="1"/>
              <a:t>tw</a:t>
            </a:r>
            <a:r>
              <a:rPr lang="en-US" sz="2400" dirty="0"/>
              <a:t>. </a:t>
            </a:r>
            <a:r>
              <a:rPr lang="en-US" sz="2400" dirty="0" err="1"/>
              <a:t>terjadinya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 25% </a:t>
            </a:r>
            <a:r>
              <a:rPr lang="en-US" sz="2400" dirty="0" err="1"/>
              <a:t>tw</a:t>
            </a:r>
            <a:r>
              <a:rPr lang="en-US" sz="2400" dirty="0"/>
              <a:t>. </a:t>
            </a:r>
            <a:r>
              <a:rPr lang="en-US" sz="2400" dirty="0" err="1"/>
              <a:t>Berikutnya</a:t>
            </a:r>
            <a:endParaRPr lang="en-US" sz="2400" dirty="0"/>
          </a:p>
          <a:p>
            <a:r>
              <a:rPr lang="en-US" sz="2400" dirty="0" err="1"/>
              <a:t>saldo</a:t>
            </a:r>
            <a:r>
              <a:rPr lang="en-US" sz="2400" dirty="0"/>
              <a:t> </a:t>
            </a:r>
            <a:r>
              <a:rPr lang="en-US" sz="2400" dirty="0" err="1"/>
              <a:t>kas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:  </a:t>
            </a:r>
            <a:r>
              <a:rPr lang="en-US" sz="2400" dirty="0" err="1"/>
              <a:t>Rp</a:t>
            </a:r>
            <a:r>
              <a:rPr lang="en-US" sz="2400" dirty="0"/>
              <a:t> 2.000.000</a:t>
            </a:r>
          </a:p>
          <a:p>
            <a:pPr>
              <a:buNone/>
            </a:pPr>
            <a:endParaRPr lang="en-US" sz="2400" dirty="0"/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:  </a:t>
            </a:r>
            <a:r>
              <a:rPr lang="en-US" dirty="0" err="1"/>
              <a:t>Rp</a:t>
            </a:r>
            <a:r>
              <a:rPr lang="en-US" dirty="0"/>
              <a:t> 2.000.000</a:t>
            </a:r>
          </a:p>
          <a:p>
            <a:r>
              <a:rPr lang="en-US" dirty="0" err="1"/>
              <a:t>penerimaan</a:t>
            </a:r>
            <a:r>
              <a:rPr lang="en-US" dirty="0"/>
              <a:t> lain </a:t>
            </a:r>
            <a:r>
              <a:rPr lang="en-US" dirty="0" err="1"/>
              <a:t>lain</a:t>
            </a:r>
            <a:r>
              <a:rPr lang="en-US" dirty="0"/>
              <a:t> tw.2  = 2.500.000, </a:t>
            </a:r>
            <a:r>
              <a:rPr lang="en-US" dirty="0" err="1"/>
              <a:t>tw</a:t>
            </a:r>
            <a:r>
              <a:rPr lang="en-US" dirty="0"/>
              <a:t> 3  = 3.500.000</a:t>
            </a:r>
          </a:p>
          <a:p>
            <a:r>
              <a:rPr lang="en-US" dirty="0"/>
              <a:t>berbagai </a:t>
            </a:r>
            <a:r>
              <a:rPr lang="en-US" dirty="0" err="1"/>
              <a:t>pengeluaran</a:t>
            </a:r>
            <a:r>
              <a:rPr lang="en-US" dirty="0"/>
              <a:t>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 marL="457200" indent="-457200">
              <a:buNone/>
            </a:pPr>
            <a:r>
              <a:rPr lang="en-US" dirty="0"/>
              <a:t>	1. </a:t>
            </a:r>
            <a:r>
              <a:rPr lang="en-US" dirty="0" err="1"/>
              <a:t>Pembelian</a:t>
            </a:r>
            <a:r>
              <a:rPr lang="en-US" dirty="0"/>
              <a:t> BB : </a:t>
            </a:r>
            <a:r>
              <a:rPr lang="en-US" dirty="0" err="1"/>
              <a:t>jan</a:t>
            </a:r>
            <a:r>
              <a:rPr lang="en-US" dirty="0"/>
              <a:t> = 1.500.000,  </a:t>
            </a:r>
            <a:r>
              <a:rPr lang="en-US" dirty="0" err="1"/>
              <a:t>maret</a:t>
            </a:r>
            <a:r>
              <a:rPr lang="en-US" dirty="0"/>
              <a:t> = 2.000.000,  </a:t>
            </a:r>
          </a:p>
          <a:p>
            <a:pPr marL="457200" indent="-457200">
              <a:buNone/>
            </a:pPr>
            <a:r>
              <a:rPr lang="en-US" dirty="0"/>
              <a:t>	     </a:t>
            </a:r>
            <a:r>
              <a:rPr lang="en-US" dirty="0" err="1"/>
              <a:t>tw</a:t>
            </a:r>
            <a:r>
              <a:rPr lang="en-US" dirty="0"/>
              <a:t> 2= 3.800.000,  tw.3 = 3.700.000, </a:t>
            </a:r>
            <a:r>
              <a:rPr lang="en-US" dirty="0" err="1"/>
              <a:t>tw</a:t>
            </a:r>
            <a:r>
              <a:rPr lang="en-US" dirty="0"/>
              <a:t> 4 = 3.500.000</a:t>
            </a:r>
          </a:p>
          <a:p>
            <a:pPr marL="514350" indent="-514350">
              <a:buNone/>
            </a:pPr>
            <a:r>
              <a:rPr lang="en-US" dirty="0"/>
              <a:t>	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Pembayaran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gaji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514350" indent="-51435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=1.200.000,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900.000,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1.100.000,</a:t>
            </a:r>
          </a:p>
          <a:p>
            <a:pPr marL="514350" indent="-51435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= 2.900.000,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= 2.900.000,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= 2.700.000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15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err="1"/>
              <a:t>engembalian</a:t>
            </a:r>
            <a:r>
              <a:rPr lang="en-US" sz="2400" dirty="0"/>
              <a:t> </a:t>
            </a:r>
            <a:r>
              <a:rPr lang="en-US" sz="2400" dirty="0" err="1"/>
              <a:t>hutang</a:t>
            </a:r>
            <a:r>
              <a:rPr lang="en-US" sz="2400" dirty="0"/>
              <a:t>  : </a:t>
            </a:r>
          </a:p>
          <a:p>
            <a:pPr marL="514350" indent="-514350">
              <a:buNone/>
            </a:pPr>
            <a:r>
              <a:rPr lang="en-US" sz="2400" dirty="0"/>
              <a:t>		</a:t>
            </a:r>
            <a:r>
              <a:rPr lang="en-US" sz="2400" dirty="0" err="1"/>
              <a:t>feb</a:t>
            </a:r>
            <a:r>
              <a:rPr lang="en-US" sz="2400" dirty="0"/>
              <a:t> = 3.000.000, </a:t>
            </a:r>
            <a:r>
              <a:rPr lang="en-US" sz="2400" dirty="0" err="1"/>
              <a:t>tw</a:t>
            </a:r>
            <a:r>
              <a:rPr lang="en-US" sz="2400" dirty="0"/>
              <a:t> 2 = 12.000.000</a:t>
            </a:r>
          </a:p>
          <a:p>
            <a:pPr marL="514350" indent="-514350">
              <a:buNone/>
            </a:pPr>
            <a:r>
              <a:rPr lang="en-US" sz="2400" dirty="0"/>
              <a:t>	4. </a:t>
            </a:r>
            <a:r>
              <a:rPr lang="en-US" sz="2400" dirty="0" err="1"/>
              <a:t>dividen</a:t>
            </a:r>
            <a:r>
              <a:rPr lang="en-US" sz="2400" dirty="0"/>
              <a:t> </a:t>
            </a:r>
            <a:r>
              <a:rPr lang="en-US" sz="2400" dirty="0" err="1"/>
              <a:t>tw</a:t>
            </a:r>
            <a:r>
              <a:rPr lang="en-US" sz="2400" dirty="0"/>
              <a:t> 2 = 900.000, </a:t>
            </a:r>
            <a:r>
              <a:rPr lang="en-US" sz="2400" dirty="0" err="1"/>
              <a:t>tw</a:t>
            </a:r>
            <a:r>
              <a:rPr lang="en-US" sz="2400" dirty="0"/>
              <a:t> 4 = 900.000</a:t>
            </a:r>
          </a:p>
          <a:p>
            <a:pPr marL="514350" indent="-514350">
              <a:buNone/>
            </a:pPr>
            <a:r>
              <a:rPr lang="en-US" sz="2400" dirty="0"/>
              <a:t>	5.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: </a:t>
            </a:r>
          </a:p>
          <a:p>
            <a:pPr marL="514350" indent="-514350">
              <a:buNone/>
            </a:pPr>
            <a:r>
              <a:rPr lang="en-US" sz="2400" dirty="0"/>
              <a:t>		</a:t>
            </a:r>
            <a:r>
              <a:rPr lang="en-US" sz="2400" dirty="0" err="1"/>
              <a:t>jan</a:t>
            </a:r>
            <a:r>
              <a:rPr lang="en-US" sz="2400" dirty="0"/>
              <a:t> = 650.000, </a:t>
            </a:r>
            <a:r>
              <a:rPr lang="en-US" sz="2400" dirty="0" err="1"/>
              <a:t>feb</a:t>
            </a:r>
            <a:r>
              <a:rPr lang="en-US" sz="2400" dirty="0"/>
              <a:t> = 450.000, mar = 800.000, </a:t>
            </a:r>
            <a:r>
              <a:rPr lang="en-US" sz="2400" dirty="0" err="1"/>
              <a:t>tw</a:t>
            </a:r>
            <a:r>
              <a:rPr lang="en-US" sz="2400" dirty="0"/>
              <a:t> 2, </a:t>
            </a:r>
            <a:r>
              <a:rPr lang="en-US" sz="2400" dirty="0" err="1"/>
              <a:t>tw</a:t>
            </a:r>
            <a:r>
              <a:rPr lang="en-US" sz="2400" dirty="0"/>
              <a:t> 3, 	</a:t>
            </a:r>
            <a:r>
              <a:rPr lang="en-US" sz="2400" dirty="0" err="1"/>
              <a:t>tw</a:t>
            </a:r>
            <a:r>
              <a:rPr lang="en-US" sz="2400" dirty="0"/>
              <a:t> 4 </a:t>
            </a:r>
            <a:r>
              <a:rPr lang="en-US" sz="2400" dirty="0" err="1"/>
              <a:t>masing</a:t>
            </a:r>
            <a:r>
              <a:rPr lang="en-US" sz="2400" dirty="0"/>
              <a:t> </a:t>
            </a:r>
            <a:r>
              <a:rPr lang="en-US" sz="2400" dirty="0" err="1"/>
              <a:t>masing</a:t>
            </a:r>
            <a:r>
              <a:rPr lang="en-US" sz="2400" dirty="0"/>
              <a:t>   1.350.000</a:t>
            </a:r>
          </a:p>
          <a:p>
            <a:pPr marL="514350" indent="-514350"/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triwulan</a:t>
            </a:r>
            <a:r>
              <a:rPr lang="en-US" sz="2400" dirty="0"/>
              <a:t> 2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pinjaman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5.000.000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pengembalian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Tw</a:t>
            </a:r>
            <a:r>
              <a:rPr lang="en-US" sz="2400" dirty="0"/>
              <a:t> 4</a:t>
            </a:r>
          </a:p>
          <a:p>
            <a:pPr marL="514350" indent="-514350"/>
            <a:r>
              <a:rPr lang="en-US" sz="2400" dirty="0" err="1"/>
              <a:t>Pembayaran</a:t>
            </a:r>
            <a:r>
              <a:rPr lang="en-US" sz="2400" dirty="0"/>
              <a:t> </a:t>
            </a:r>
            <a:r>
              <a:rPr lang="en-US" sz="2400" dirty="0" err="1"/>
              <a:t>bunga</a:t>
            </a:r>
            <a:r>
              <a:rPr lang="en-US" sz="2400" dirty="0"/>
              <a:t> </a:t>
            </a:r>
            <a:r>
              <a:rPr lang="en-US" sz="2400" dirty="0" err="1"/>
              <a:t>pinjaman</a:t>
            </a:r>
            <a:r>
              <a:rPr lang="en-US" sz="2400" dirty="0"/>
              <a:t> </a:t>
            </a:r>
            <a:r>
              <a:rPr lang="en-US" sz="2400" dirty="0" err="1"/>
              <a:t>dibayar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tw</a:t>
            </a:r>
            <a:r>
              <a:rPr lang="en-US" sz="2400" dirty="0"/>
              <a:t> 2 = 150.000</a:t>
            </a:r>
          </a:p>
          <a:p>
            <a:pPr marL="514350" indent="-514350">
              <a:buNone/>
            </a:pPr>
            <a:r>
              <a:rPr lang="en-US" sz="2400" dirty="0"/>
              <a:t>	</a:t>
            </a:r>
            <a:r>
              <a:rPr lang="en-US" sz="2400" dirty="0" err="1"/>
              <a:t>tw</a:t>
            </a:r>
            <a:r>
              <a:rPr lang="en-US" sz="2400" dirty="0"/>
              <a:t> 3 = 225.000, </a:t>
            </a:r>
            <a:r>
              <a:rPr lang="en-US" sz="2400" dirty="0" err="1"/>
              <a:t>tw</a:t>
            </a:r>
            <a:r>
              <a:rPr lang="en-US" sz="2400" dirty="0"/>
              <a:t> 4 = 75.000</a:t>
            </a: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r>
              <a:rPr lang="en-US" sz="2400" dirty="0" err="1"/>
              <a:t>ditanya</a:t>
            </a:r>
            <a:endParaRPr lang="en-US" sz="2400" dirty="0"/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saudara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pengumpulan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piutang.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668963"/>
          </a:xfrm>
        </p:spPr>
        <p:txBody>
          <a:bodyPr>
            <a:normAutofit fontScale="90000" lnSpcReduction="20000"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penyusunan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laporan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laporan R/L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neraca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Keg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neraca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Keg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neraca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modal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penyusunan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(direct)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xxx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Xxx 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Xxx </a:t>
            </a:r>
          </a:p>
          <a:p>
            <a:pPr marL="514350" indent="-514350">
              <a:buAutoNum type="arabicPeriod" startAt="2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(indirect)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akrual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Xxx  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penyesuaian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+/- xxx   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xxx</a:t>
            </a: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7500" lnSpcReduction="20000"/>
          </a:bodyPr>
          <a:lstStyle/>
          <a:p>
            <a:pPr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Menyiapkan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komparatif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keg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pendanaan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KIKO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januari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3.500.000 	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	   12.000.000 </a:t>
            </a:r>
          </a:p>
          <a:p>
            <a:pPr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februari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3.750.000	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   	   10.500.000</a:t>
            </a:r>
          </a:p>
          <a:p>
            <a:pPr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Maret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4.500.000	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	   11.250.000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penjualan dilakukan 50% tunai dan 50% secara  kredit 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piutang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tertagih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2%.</a:t>
            </a:r>
            <a:r>
              <a:rPr lang="en-US" sz="2800" dirty="0"/>
              <a:t> </a:t>
            </a:r>
          </a:p>
          <a:p>
            <a:pPr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pengumpulan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piutang 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dikurangi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piutang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tertagih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	bulanan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60%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30%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 bulan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	10%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 berikutnya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triwulan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80%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penjualan, 20%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saldo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2.500.000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  = 2000.000,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 = 3000.000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berbagai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membutuhkan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bqhqn baku 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1.350.000,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1.200.000,  </a:t>
            </a:r>
          </a:p>
          <a:p>
            <a:pPr marL="457200" indent="-45720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2= 3.600.000,  tw.3 = 3.750.000,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= 3.750.000</a:t>
            </a:r>
          </a:p>
          <a:p>
            <a:pPr marL="514350" indent="-51435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Pembayaran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gaji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514350" indent="-51435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=1.170.000,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900.000,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1.100.000,</a:t>
            </a:r>
          </a:p>
          <a:p>
            <a:pPr marL="514350" indent="-51435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= 2.925.000,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= 2.700.000,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= 2.775.000</a:t>
            </a:r>
          </a:p>
          <a:p>
            <a:pPr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-           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15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err="1"/>
              <a:t>engembalian</a:t>
            </a:r>
            <a:r>
              <a:rPr lang="en-US" sz="2400" dirty="0"/>
              <a:t> </a:t>
            </a:r>
            <a:r>
              <a:rPr lang="en-US" sz="2400" dirty="0" err="1"/>
              <a:t>hutang</a:t>
            </a:r>
            <a:r>
              <a:rPr lang="en-US" sz="2400" dirty="0"/>
              <a:t>  : </a:t>
            </a:r>
          </a:p>
          <a:p>
            <a:pPr marL="514350" indent="-514350">
              <a:buNone/>
            </a:pPr>
            <a:r>
              <a:rPr lang="en-US" sz="2400" dirty="0"/>
              <a:t>		</a:t>
            </a:r>
            <a:r>
              <a:rPr lang="en-US" sz="2400" dirty="0" err="1"/>
              <a:t>feb</a:t>
            </a:r>
            <a:r>
              <a:rPr lang="en-US" sz="2400" dirty="0"/>
              <a:t> = 3.000.000, </a:t>
            </a:r>
            <a:r>
              <a:rPr lang="en-US" sz="2400" dirty="0" err="1"/>
              <a:t>tw</a:t>
            </a:r>
            <a:r>
              <a:rPr lang="en-US" sz="2400" dirty="0"/>
              <a:t> 2 = 12.000.000</a:t>
            </a:r>
          </a:p>
          <a:p>
            <a:pPr marL="514350" indent="-514350">
              <a:buNone/>
            </a:pPr>
            <a:r>
              <a:rPr lang="en-US" sz="2400" dirty="0"/>
              <a:t>	4. </a:t>
            </a:r>
            <a:r>
              <a:rPr lang="en-US" sz="2400" dirty="0" err="1"/>
              <a:t>dividen</a:t>
            </a:r>
            <a:r>
              <a:rPr lang="en-US" sz="2400" dirty="0"/>
              <a:t> </a:t>
            </a:r>
            <a:r>
              <a:rPr lang="en-US" sz="2400" dirty="0" err="1"/>
              <a:t>tw</a:t>
            </a:r>
            <a:r>
              <a:rPr lang="en-US" sz="2400" dirty="0"/>
              <a:t> 2 = 900.000, </a:t>
            </a:r>
            <a:r>
              <a:rPr lang="en-US" sz="2400" dirty="0" err="1"/>
              <a:t>tw</a:t>
            </a:r>
            <a:r>
              <a:rPr lang="en-US" sz="2400" dirty="0"/>
              <a:t> 4 = 900.000</a:t>
            </a:r>
          </a:p>
          <a:p>
            <a:pPr marL="514350" indent="-514350">
              <a:buNone/>
            </a:pPr>
            <a:r>
              <a:rPr lang="en-US" sz="2400" dirty="0"/>
              <a:t>	5.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: </a:t>
            </a:r>
          </a:p>
          <a:p>
            <a:pPr marL="514350" indent="-514350">
              <a:buNone/>
            </a:pPr>
            <a:r>
              <a:rPr lang="en-US" sz="2400" dirty="0"/>
              <a:t>		</a:t>
            </a:r>
            <a:r>
              <a:rPr lang="en-US" sz="2400" dirty="0" err="1"/>
              <a:t>jan</a:t>
            </a:r>
            <a:r>
              <a:rPr lang="en-US" sz="2400" dirty="0"/>
              <a:t> = 650.000, </a:t>
            </a:r>
            <a:r>
              <a:rPr lang="en-US" sz="2400" dirty="0" err="1"/>
              <a:t>feb</a:t>
            </a:r>
            <a:r>
              <a:rPr lang="en-US" sz="2400" dirty="0"/>
              <a:t> = 450.000, mar = 800.000, </a:t>
            </a:r>
            <a:r>
              <a:rPr lang="en-US" sz="2400" dirty="0" err="1"/>
              <a:t>tw</a:t>
            </a:r>
            <a:r>
              <a:rPr lang="en-US" sz="2400" dirty="0"/>
              <a:t> 2, </a:t>
            </a:r>
            <a:r>
              <a:rPr lang="en-US" sz="2400" dirty="0" err="1"/>
              <a:t>tw</a:t>
            </a:r>
            <a:r>
              <a:rPr lang="en-US" sz="2400" dirty="0"/>
              <a:t> 3, 	</a:t>
            </a:r>
            <a:r>
              <a:rPr lang="en-US" sz="2400" dirty="0" err="1"/>
              <a:t>tw</a:t>
            </a:r>
            <a:r>
              <a:rPr lang="en-US" sz="2400" dirty="0"/>
              <a:t> 4 </a:t>
            </a:r>
            <a:r>
              <a:rPr lang="en-US" sz="2400" dirty="0" err="1"/>
              <a:t>masing</a:t>
            </a:r>
            <a:r>
              <a:rPr lang="en-US" sz="2400" dirty="0"/>
              <a:t> </a:t>
            </a:r>
            <a:r>
              <a:rPr lang="en-US" sz="2400" dirty="0" err="1"/>
              <a:t>masing</a:t>
            </a:r>
            <a:r>
              <a:rPr lang="en-US" sz="2400" dirty="0"/>
              <a:t>   1.350.000</a:t>
            </a:r>
          </a:p>
          <a:p>
            <a:pPr marL="514350" indent="-514350"/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triwulan</a:t>
            </a:r>
            <a:r>
              <a:rPr lang="en-US" sz="2400" dirty="0"/>
              <a:t> 2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pinjaman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5.000.000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pengembalian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Tw</a:t>
            </a:r>
            <a:r>
              <a:rPr lang="en-US" sz="2400" dirty="0"/>
              <a:t> 4</a:t>
            </a:r>
          </a:p>
          <a:p>
            <a:pPr marL="514350" indent="-514350"/>
            <a:r>
              <a:rPr lang="en-US" sz="2400" dirty="0" err="1"/>
              <a:t>Pembayaran</a:t>
            </a:r>
            <a:r>
              <a:rPr lang="en-US" sz="2400" dirty="0"/>
              <a:t> </a:t>
            </a:r>
            <a:r>
              <a:rPr lang="en-US" sz="2400" dirty="0" err="1"/>
              <a:t>bunga</a:t>
            </a:r>
            <a:r>
              <a:rPr lang="en-US" sz="2400" dirty="0"/>
              <a:t> </a:t>
            </a:r>
            <a:r>
              <a:rPr lang="en-US" sz="2400" dirty="0" err="1"/>
              <a:t>pinjaman</a:t>
            </a:r>
            <a:r>
              <a:rPr lang="en-US" sz="2400" dirty="0"/>
              <a:t> </a:t>
            </a:r>
            <a:r>
              <a:rPr lang="en-US" sz="2400" dirty="0" err="1"/>
              <a:t>dibayar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tw</a:t>
            </a:r>
            <a:r>
              <a:rPr lang="en-US" sz="2400" dirty="0"/>
              <a:t> 2 = 150.000</a:t>
            </a:r>
          </a:p>
          <a:p>
            <a:pPr marL="514350" indent="-514350">
              <a:buNone/>
            </a:pPr>
            <a:r>
              <a:rPr lang="en-US" sz="2400" dirty="0"/>
              <a:t>	</a:t>
            </a:r>
            <a:r>
              <a:rPr lang="en-US" sz="2400" dirty="0" err="1"/>
              <a:t>tw</a:t>
            </a:r>
            <a:r>
              <a:rPr lang="en-US" sz="2400" dirty="0"/>
              <a:t> 3 = 225.000, </a:t>
            </a:r>
            <a:r>
              <a:rPr lang="en-US" sz="2400" dirty="0" err="1"/>
              <a:t>tw</a:t>
            </a:r>
            <a:r>
              <a:rPr lang="en-US" sz="2400" dirty="0"/>
              <a:t> 4 = 75.000</a:t>
            </a: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r>
              <a:rPr lang="en-US" sz="2400" dirty="0" err="1"/>
              <a:t>ditanya</a:t>
            </a:r>
            <a:endParaRPr lang="en-US" sz="2400" dirty="0"/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saudara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pengumpulan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piutang.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397000"/>
          <a:ext cx="7924800" cy="3078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Periode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tunai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kredit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Bad debs (2%)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Piutang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netto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1.715.000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1.875.000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1.875.000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1.837.500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2.205.000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5.880.000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5.145.000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5.625.000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5.625.000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5.512.000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pengumpulan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piutang </a:t>
            </a:r>
          </a:p>
          <a:p>
            <a:pPr marL="457200" indent="-45720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8" name="AutoShape 2" descr="https://html2-f.scribdassets.com/31tf0e1ou85vkn2f/images/11-8a40877f8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371600"/>
          <a:ext cx="8001001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0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53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298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514.500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1.323.000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4.704.000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1.176.000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4.116.000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1.029.000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4.410.000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1.617.000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2.045.750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5.769.750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5.439.000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kas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600200"/>
          <a:ext cx="8458201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2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6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6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2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473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Piutang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1.617.000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2.045.750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5.769.750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5.439.000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tunai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1.875.000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5.625.000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Lain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4.295.750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13.769.750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13.542.000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kas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524000"/>
          <a:ext cx="8458198" cy="340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8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3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83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3.750.000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Upah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1.170.000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2.925.000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Angsuran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hutang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Dividen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mcm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mcm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1.350.000</a:t>
                      </a:r>
                    </a:p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3.170.000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4.350000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20.775.000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7.800.000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8.775.000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1467</Words>
  <Application>Microsoft Office PowerPoint</Application>
  <PresentationFormat>On-screen Show (4:3)</PresentationFormat>
  <Paragraphs>389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ANGGARAN KAS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Tugas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Lestari Ambarini</cp:lastModifiedBy>
  <cp:revision>99</cp:revision>
  <dcterms:created xsi:type="dcterms:W3CDTF">2020-12-02T11:34:00Z</dcterms:created>
  <dcterms:modified xsi:type="dcterms:W3CDTF">2025-12-22T04:20:51Z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08AD893283394968B9E399A545CD2E9D</vt:lpwstr>
  </property>
  <property fmtid="{D5CDD505-2E9C-101B-9397-08002B2CF9AE}" pid="3" name="KSOProductBuildVer">
    <vt:lpwstr>1033-11.2.0.11440</vt:lpwstr>
  </property>
</Properties>
</file>